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2" r:id="rId5"/>
    <p:sldId id="297" r:id="rId6"/>
    <p:sldId id="298" r:id="rId7"/>
    <p:sldId id="264" r:id="rId8"/>
    <p:sldId id="302" r:id="rId9"/>
    <p:sldId id="300" r:id="rId10"/>
    <p:sldId id="301" r:id="rId11"/>
    <p:sldId id="281" r:id="rId12"/>
    <p:sldId id="295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86" d="100"/>
          <a:sy n="86" d="100"/>
        </p:scale>
        <p:origin x="-9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642910" y="2214554"/>
            <a:ext cx="7772400" cy="1470025"/>
          </a:xfrm>
        </p:spPr>
        <p:txBody>
          <a:bodyPr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642910" y="3699318"/>
            <a:ext cx="7772400" cy="900122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sk-SK" altLang="ja-JP" smtClean="0"/>
              <a:t>Kliknite sem a upravte štýl predlohy podnadpisov.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>
          <a:xfrm>
            <a:off x="4471200" y="6492874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>
          <a:xfrm>
            <a:off x="6048000" y="6492875"/>
            <a:ext cx="23940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>
          <a:xfrm>
            <a:off x="8499632" y="6492875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図形 9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grpSp>
        <p:nvGrpSpPr>
          <p:cNvPr id="4" name="グループ化 12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66696" y="1500178"/>
            <a:ext cx="8247600" cy="4857780"/>
          </a:xfrm>
        </p:spPr>
        <p:txBody>
          <a:bodyPr vert="eaVert"/>
          <a:lstStyle/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6083318"/>
          </a:xfrm>
        </p:spPr>
        <p:txBody>
          <a:bodyPr vert="eaVert"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83319"/>
          </a:xfrm>
        </p:spPr>
        <p:txBody>
          <a:bodyPr vert="eaVert"/>
          <a:lstStyle/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sk-SK" altLang="ja-JP" smtClean="0"/>
              <a:t>Kliknite sem a upravte štýl predlohy podnadpisov.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466696" y="1857370"/>
            <a:ext cx="8248708" cy="4429151"/>
          </a:xfrm>
        </p:spPr>
        <p:txBody>
          <a:bodyPr/>
          <a:lstStyle/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828676" y="3357551"/>
            <a:ext cx="681515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828676" y="1857364"/>
            <a:ext cx="6815158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2874"/>
            <a:ext cx="239553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2875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553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196056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320799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1960561"/>
            <a:ext cx="4039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  <p:grpSp>
        <p:nvGrpSpPr>
          <p:cNvPr id="10" name="グループ化 11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8" name="図形 17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528638" y="2501900"/>
            <a:ext cx="8229600" cy="1143000"/>
          </a:xfrm>
        </p:spPr>
        <p:txBody>
          <a:bodyPr/>
          <a:lstStyle/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47647" y="785794"/>
            <a:ext cx="276703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sk-SK" altLang="ja-JP" smtClean="0"/>
              <a:t>Kliknite sem a upravte štýl predlohy nadpisov.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357554" y="785794"/>
            <a:ext cx="4572032" cy="56436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2" y="2000240"/>
            <a:ext cx="2767032" cy="44291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形 8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10" name="図形 9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11" name="図形 10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2214546" y="285728"/>
            <a:ext cx="4786346" cy="5413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sk-SK" altLang="ja-JP" smtClean="0"/>
              <a:t>Kliknite sem a upravte štýl predlohy nadpisov.</a:t>
            </a:r>
            <a:endParaRPr kumimoji="1" lang="ja-JP" altLang="en-US" dirty="0"/>
          </a:p>
        </p:txBody>
      </p:sp>
      <p:sp useBgFill="1">
        <p:nvSpPr>
          <p:cNvPr id="3" name="図形 2"/>
          <p:cNvSpPr>
            <a:spLocks noGrp="1"/>
          </p:cNvSpPr>
          <p:nvPr>
            <p:ph type="pic" idx="1"/>
          </p:nvPr>
        </p:nvSpPr>
        <p:spPr>
          <a:xfrm>
            <a:off x="2433623" y="1142984"/>
            <a:ext cx="4357718" cy="3438395"/>
          </a:xfrm>
          <a:noFill/>
          <a:ln w="254000" cap="flat" cmpd="sng">
            <a:gradFill>
              <a:gsLst>
                <a:gs pos="0">
                  <a:schemeClr val="bg1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prstDash val="solid"/>
            <a:beve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sk-SK" altLang="ja-JP" smtClean="0"/>
              <a:t>Ak chcete pridať obrázok, kliknite na ikonu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928794" y="4929199"/>
            <a:ext cx="5642016" cy="10414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sk-SK" altLang="ja-JP" smtClean="0"/>
              <a:t>Kliknite sem a upravte štýly predlohy textu.</a:t>
            </a:r>
          </a:p>
          <a:p>
            <a:pPr lvl="1"/>
            <a:r>
              <a:rPr kumimoji="1" lang="sk-SK" altLang="ja-JP" smtClean="0"/>
              <a:t>Druhá úroveň</a:t>
            </a:r>
          </a:p>
          <a:p>
            <a:pPr lvl="2"/>
            <a:r>
              <a:rPr kumimoji="1" lang="sk-SK" altLang="ja-JP" smtClean="0"/>
              <a:t>Tretia úroveň</a:t>
            </a:r>
          </a:p>
          <a:p>
            <a:pPr lvl="3"/>
            <a:r>
              <a:rPr kumimoji="1" lang="sk-SK" altLang="ja-JP" smtClean="0"/>
              <a:t>Štvrtá úroveň</a:t>
            </a:r>
          </a:p>
          <a:p>
            <a:pPr lvl="4"/>
            <a:r>
              <a:rPr kumimoji="1" lang="sk-SK" altLang="ja-JP" smtClean="0"/>
              <a:t>Piata úroveň</a:t>
            </a:r>
            <a:endParaRPr 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6" name="図形 165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66696" y="1857370"/>
            <a:ext cx="8248708" cy="4500589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471958" y="6492899"/>
            <a:ext cx="1528802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7439821B-B86D-4A57-BDF8-E3BC1C3A1705}" type="datetimeFigureOut">
              <a:rPr lang="cs-CZ" smtClean="0"/>
              <a:pPr/>
              <a:t>17.7.2020</a:t>
            </a:fld>
            <a:endParaRPr lang="cs-CZ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6048632" y="6492899"/>
            <a:ext cx="2395534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cs-CZ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8501090" y="6492900"/>
            <a:ext cx="642942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E64163BD-0003-4770-869E-ABE9288893C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6" name="正方形/長方形 185"/>
          <p:cNvSpPr>
            <a:spLocks noChangeArrowheads="1"/>
          </p:cNvSpPr>
          <p:nvPr/>
        </p:nvSpPr>
        <p:spPr bwMode="auto">
          <a:xfrm>
            <a:off x="8469297" y="5716564"/>
            <a:ext cx="0" cy="369332"/>
          </a:xfrm>
          <a:prstGeom prst="rect">
            <a:avLst/>
          </a:prstGeom>
          <a:solidFill>
            <a:srgbClr val="FFFFFF">
              <a:alpha val="25098"/>
            </a:srgb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kumimoji="1" lang="ja-JP" altLang="ja-JP" sz="2400">
              <a:solidFill>
                <a:schemeClr val="tx1">
                  <a:alpha val="100000"/>
                </a:schemeClr>
              </a:solidFill>
              <a:latin typeface="Arial"/>
              <a:ea typeface="ＭＳ Ｐゴシック"/>
            </a:endParaRPr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grpSp>
        <p:nvGrpSpPr>
          <p:cNvPr id="2" name="グループ化 11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3" name="図形 12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0" name="図形 89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  <a:noFill/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solidFill>
            <a:schemeClr val="tx2"/>
          </a:solidFill>
          <a:effectLst>
            <a:glow rad="101600">
              <a:schemeClr val="bg1">
                <a:alpha val="6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55000"/>
        <a:buFont typeface="Wingdings"/>
        <a:buChar char="p"/>
        <a:defRPr kumimoji="1" sz="3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"/>
        <a:buChar char="n"/>
        <a:defRPr kumimoji="1" sz="28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48000"/>
        <a:buFont typeface="Wingdings"/>
        <a:buChar char="n"/>
        <a:defRPr kumimoji="1" sz="24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4"/>
        </a:buClr>
        <a:buSzPct val="45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5"/>
        </a:buClr>
        <a:buSzPct val="40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42910" y="642919"/>
            <a:ext cx="7772400" cy="2714644"/>
          </a:xfrm>
        </p:spPr>
        <p:txBody>
          <a:bodyPr>
            <a:noAutofit/>
          </a:bodyPr>
          <a:lstStyle/>
          <a:p>
            <a:r>
              <a:rPr lang="sk-SK" sz="6000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ARBORÉTUM </a:t>
            </a:r>
            <a:br>
              <a:rPr lang="sk-SK" sz="6000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</a:br>
            <a:r>
              <a:rPr lang="sk-SK" sz="6000" dirty="0" smtClean="0">
                <a:solidFill>
                  <a:schemeClr val="accent4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TESÁRSKE MLYŇANY</a:t>
            </a:r>
            <a:endParaRPr lang="cs-CZ" sz="6000" dirty="0">
              <a:solidFill>
                <a:schemeClr val="accent4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  <p:pic>
        <p:nvPicPr>
          <p:cNvPr id="45058" name="Picture 2" descr="Deň otvorených dverí v Arboréte Mlyňany - Podujatia | Tipy na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357562"/>
            <a:ext cx="3548069" cy="2361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Obrázok 3" descr="C:\Users\HP\Desktop\LogoE+naš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1828800" cy="48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1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929586" y="214290"/>
            <a:ext cx="8763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obsahu 3" descr="rododendr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obsahu 3" descr="a 0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obsahu 3" descr="a 1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/>
          <a:lstStyle/>
          <a:p>
            <a:r>
              <a:rPr lang="sk-SK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Z histórie</a:t>
            </a:r>
            <a:endParaRPr lang="cs-CZ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285720" y="1357298"/>
            <a:ext cx="8358246" cy="5000660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sk-SK" b="1" dirty="0" smtClean="0">
                <a:latin typeface="Georgia" pitchFamily="18" charset="0"/>
              </a:rPr>
              <a:t>   </a:t>
            </a:r>
            <a:r>
              <a:rPr lang="sk-SK" sz="2700" dirty="0" smtClean="0">
                <a:latin typeface="Georgia" pitchFamily="18" charset="0"/>
              </a:rPr>
              <a:t>Rozšírenie možností cestovania a kontaktu s cudzokrajnými oblasťami Ázie, Afriky a Ameriky,  podnietilo zberateľstvo  a zakladanie rastlinných zbierok a obohatilo záhradnú tvorbu. </a:t>
            </a:r>
          </a:p>
          <a:p>
            <a:pPr algn="just">
              <a:lnSpc>
                <a:spcPct val="120000"/>
              </a:lnSpc>
              <a:buNone/>
            </a:pPr>
            <a:r>
              <a:rPr lang="sk-SK" sz="2700" dirty="0" smtClean="0">
                <a:latin typeface="Georgia" pitchFamily="18" charset="0"/>
              </a:rPr>
              <a:t>    Aj preto bolo v roku 1892 založené </a:t>
            </a:r>
            <a:r>
              <a:rPr lang="sk-SK" sz="2700" i="1" dirty="0" smtClean="0">
                <a:latin typeface="Georgia" pitchFamily="18" charset="0"/>
              </a:rPr>
              <a:t>Arborétum Mlyňany</a:t>
            </a:r>
            <a:r>
              <a:rPr lang="sk-SK" sz="2700" dirty="0" smtClean="0">
                <a:latin typeface="Georgia" pitchFamily="18" charset="0"/>
              </a:rPr>
              <a:t>. Pri jeho zrode stáli dvaja nadšení odborníci: zakladateľ a mecenáš </a:t>
            </a:r>
            <a:r>
              <a:rPr lang="sk-SK" sz="2700" dirty="0" err="1" smtClean="0">
                <a:latin typeface="Georgia" pitchFamily="18" charset="0"/>
              </a:rPr>
              <a:t>dr.</a:t>
            </a:r>
            <a:r>
              <a:rPr lang="sk-SK" sz="2700" dirty="0" smtClean="0">
                <a:latin typeface="Georgia" pitchFamily="18" charset="0"/>
              </a:rPr>
              <a:t> Štefan </a:t>
            </a:r>
            <a:r>
              <a:rPr lang="sk-SK" sz="2700" dirty="0" err="1" smtClean="0">
                <a:latin typeface="Georgia" pitchFamily="18" charset="0"/>
              </a:rPr>
              <a:t>Ambrózy</a:t>
            </a:r>
            <a:r>
              <a:rPr lang="sk-SK" sz="2700" dirty="0" smtClean="0">
                <a:latin typeface="Georgia" pitchFamily="18" charset="0"/>
              </a:rPr>
              <a:t> - </a:t>
            </a:r>
            <a:r>
              <a:rPr lang="sk-SK" sz="2700" dirty="0" err="1" smtClean="0">
                <a:latin typeface="Georgia" pitchFamily="18" charset="0"/>
              </a:rPr>
              <a:t>Migazzi</a:t>
            </a:r>
            <a:r>
              <a:rPr lang="sk-SK" sz="2700" dirty="0" smtClean="0">
                <a:latin typeface="Georgia" pitchFamily="18" charset="0"/>
              </a:rPr>
              <a:t>  a  záhradník Jozef </a:t>
            </a:r>
            <a:r>
              <a:rPr lang="sk-SK" sz="2700" dirty="0" err="1" smtClean="0">
                <a:latin typeface="Georgia" pitchFamily="18" charset="0"/>
              </a:rPr>
              <a:t>Mišák</a:t>
            </a:r>
            <a:r>
              <a:rPr lang="sk-SK" sz="2700" dirty="0" smtClean="0">
                <a:latin typeface="Georgia" pitchFamily="18" charset="0"/>
              </a:rPr>
              <a:t>. </a:t>
            </a:r>
          </a:p>
          <a:p>
            <a:pPr algn="just">
              <a:lnSpc>
                <a:spcPct val="120000"/>
              </a:lnSpc>
              <a:buNone/>
            </a:pPr>
            <a:r>
              <a:rPr lang="sk-SK" sz="2700" dirty="0" smtClean="0">
                <a:latin typeface="Georgia" pitchFamily="18" charset="0"/>
              </a:rPr>
              <a:t>    Od roku 1953 patrí Slovenskej akadémii vied.</a:t>
            </a:r>
            <a:endParaRPr lang="cs-CZ" sz="27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/>
          <a:lstStyle/>
          <a:p>
            <a:r>
              <a:rPr lang="sk-SK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Prírodné podmienky</a:t>
            </a:r>
            <a:endParaRPr lang="cs-CZ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28596" y="1785926"/>
            <a:ext cx="8429684" cy="450059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k-SK" dirty="0" smtClean="0"/>
              <a:t>Leží na južnom Slovensku na severnom okraji</a:t>
            </a:r>
          </a:p>
          <a:p>
            <a:pPr algn="ctr">
              <a:buNone/>
            </a:pPr>
            <a:r>
              <a:rPr lang="sk-SK" dirty="0" smtClean="0"/>
              <a:t>Podunajskej nížiny v údolí riečky Žitava. </a:t>
            </a:r>
          </a:p>
          <a:p>
            <a:pPr algn="ctr">
              <a:buNone/>
            </a:pPr>
            <a:r>
              <a:rPr lang="sk-SK" dirty="0" smtClean="0"/>
              <a:t>Podnebie je teplé s premenlivým množstvom</a:t>
            </a:r>
          </a:p>
          <a:p>
            <a:pPr algn="ctr">
              <a:buNone/>
            </a:pPr>
            <a:r>
              <a:rPr lang="sk-SK" dirty="0" smtClean="0"/>
              <a:t>zrážok, ale pôda je neúrodná, chudobná na živiny. </a:t>
            </a:r>
          </a:p>
          <a:p>
            <a:pPr algn="ctr">
              <a:buNone/>
            </a:pPr>
            <a:r>
              <a:rPr lang="sk-SK" dirty="0" smtClean="0"/>
              <a:t>Vietor, búrky, blesky, mrazy aj sucho spôsobujú však na drevinách veľké škody.</a:t>
            </a:r>
          </a:p>
          <a:p>
            <a:pPr algn="just">
              <a:buNone/>
            </a:pPr>
            <a:r>
              <a:rPr lang="sk-SK" dirty="0" smtClean="0"/>
              <a:t>        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8"/>
          </a:xfrm>
        </p:spPr>
        <p:txBody>
          <a:bodyPr/>
          <a:lstStyle/>
          <a:p>
            <a:r>
              <a:rPr lang="sk-SK" b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V súčasnosti</a:t>
            </a:r>
            <a:endParaRPr lang="cs-CZ" b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285720" y="1428736"/>
            <a:ext cx="8501122" cy="528641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sk-SK" b="1" dirty="0" smtClean="0"/>
              <a:t> </a:t>
            </a:r>
            <a:r>
              <a:rPr lang="sk-SK" dirty="0" smtClean="0">
                <a:latin typeface="Georgia" pitchFamily="18" charset="0"/>
              </a:rPr>
              <a:t>Zbierka obsahuje 2 500 druhov drevín !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 Dnes má arborétum rozlohu 67 ha.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Tvorí ho najstaršie jadro – </a:t>
            </a:r>
          </a:p>
          <a:p>
            <a:pPr algn="ctr">
              <a:buNone/>
            </a:pPr>
            <a:r>
              <a:rPr lang="sk-SK" i="1" dirty="0" err="1" smtClean="0">
                <a:latin typeface="Georgia" pitchFamily="18" charset="0"/>
              </a:rPr>
              <a:t>Ambrózyho</a:t>
            </a:r>
            <a:r>
              <a:rPr lang="sk-SK" i="1" dirty="0" smtClean="0">
                <a:latin typeface="Georgia" pitchFamily="18" charset="0"/>
              </a:rPr>
              <a:t> park </a:t>
            </a:r>
            <a:r>
              <a:rPr lang="sk-SK" dirty="0" smtClean="0">
                <a:latin typeface="Georgia" pitchFamily="18" charset="0"/>
              </a:rPr>
              <a:t>(40 ha),</a:t>
            </a:r>
          </a:p>
          <a:p>
            <a:pPr algn="ctr">
              <a:buNone/>
            </a:pPr>
            <a:r>
              <a:rPr lang="sk-SK" i="1" dirty="0" smtClean="0">
                <a:latin typeface="Georgia" pitchFamily="18" charset="0"/>
              </a:rPr>
              <a:t> Východoázijská plocha </a:t>
            </a:r>
            <a:r>
              <a:rPr lang="sk-SK" dirty="0" smtClean="0">
                <a:latin typeface="Georgia" pitchFamily="18" charset="0"/>
              </a:rPr>
              <a:t>(14 ha),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 </a:t>
            </a:r>
            <a:r>
              <a:rPr lang="sk-SK" i="1" dirty="0" smtClean="0">
                <a:latin typeface="Georgia" pitchFamily="18" charset="0"/>
              </a:rPr>
              <a:t>Severoamerická plocha </a:t>
            </a:r>
            <a:r>
              <a:rPr lang="sk-SK" dirty="0" smtClean="0">
                <a:latin typeface="Georgia" pitchFamily="18" charset="0"/>
              </a:rPr>
              <a:t>(7,5 ha)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a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 </a:t>
            </a:r>
            <a:r>
              <a:rPr lang="sk-SK" i="1" dirty="0" smtClean="0">
                <a:latin typeface="Georgia" pitchFamily="18" charset="0"/>
              </a:rPr>
              <a:t>Kórejská plocha </a:t>
            </a:r>
            <a:r>
              <a:rPr lang="sk-SK" dirty="0" smtClean="0">
                <a:latin typeface="Georgia" pitchFamily="18" charset="0"/>
              </a:rPr>
              <a:t>(5,5 ha).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Celé arborétum je popretkávané  chodníkmi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a náučnými tabuľami. </a:t>
            </a:r>
          </a:p>
          <a:p>
            <a:pPr algn="ctr">
              <a:buNone/>
            </a:pPr>
            <a:r>
              <a:rPr lang="sk-SK" dirty="0" smtClean="0">
                <a:latin typeface="Georgia" pitchFamily="18" charset="0"/>
              </a:rPr>
              <a:t>Hlavná trasa meria 4,5 km.</a:t>
            </a:r>
            <a:endParaRPr lang="cs-CZ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ok 4" descr="a 1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357322"/>
          </a:xfrm>
        </p:spPr>
        <p:txBody>
          <a:bodyPr>
            <a:normAutofit/>
          </a:bodyPr>
          <a:lstStyle/>
          <a:p>
            <a:r>
              <a:rPr lang="sk-SK" b="1" dirty="0" smtClean="0"/>
              <a:t>Brána levov s najstarším dubom</a:t>
            </a:r>
            <a:endParaRPr lang="cs-CZ" b="1" dirty="0"/>
          </a:p>
        </p:txBody>
      </p:sp>
      <p:pic>
        <p:nvPicPr>
          <p:cNvPr id="4" name="Zástupný symbol obsahu 3" descr="a 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0" y="2428875"/>
            <a:ext cx="5905500" cy="4429125"/>
          </a:xfrm>
        </p:spPr>
      </p:pic>
      <p:pic>
        <p:nvPicPr>
          <p:cNvPr id="5" name="Obrázok 4" descr="a 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85860"/>
            <a:ext cx="6667515" cy="5000636"/>
          </a:xfrm>
          <a:prstGeom prst="rect">
            <a:avLst/>
          </a:prstGeom>
        </p:spPr>
      </p:pic>
      <p:pic>
        <p:nvPicPr>
          <p:cNvPr id="6" name="Obrázok 5" descr="a 1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obsahu 3" descr="a 0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28728" y="2714620"/>
            <a:ext cx="7429520" cy="1643050"/>
          </a:xfrm>
        </p:spPr>
        <p:txBody>
          <a:bodyPr>
            <a:normAutofit/>
          </a:bodyPr>
          <a:lstStyle/>
          <a:p>
            <a:r>
              <a:rPr lang="sk-SK" b="1" dirty="0" err="1" smtClean="0">
                <a:solidFill>
                  <a:schemeClr val="accent4">
                    <a:lumMod val="50000"/>
                  </a:schemeClr>
                </a:solidFill>
              </a:rPr>
              <a:t>Sekvojovec</a:t>
            </a:r>
            <a:r>
              <a:rPr lang="sk-SK" b="1" dirty="0" smtClean="0">
                <a:solidFill>
                  <a:schemeClr val="accent4">
                    <a:lumMod val="50000"/>
                  </a:schemeClr>
                </a:solidFill>
              </a:rPr>
              <a:t>  mamutí</a:t>
            </a:r>
            <a:endParaRPr lang="cs-CZ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357322"/>
          </a:xfrm>
        </p:spPr>
        <p:txBody>
          <a:bodyPr>
            <a:normAutofit/>
          </a:bodyPr>
          <a:lstStyle/>
          <a:p>
            <a:r>
              <a:rPr lang="sk-SK" b="1" dirty="0" smtClean="0"/>
              <a:t>Brána levov s najstarším dubom</a:t>
            </a:r>
            <a:endParaRPr lang="cs-CZ" b="1" dirty="0"/>
          </a:p>
        </p:txBody>
      </p:sp>
      <p:pic>
        <p:nvPicPr>
          <p:cNvPr id="4" name="Zástupný symbol obsahu 3" descr="a 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0" y="2428875"/>
            <a:ext cx="5905500" cy="4429125"/>
          </a:xfrm>
        </p:spPr>
      </p:pic>
      <p:pic>
        <p:nvPicPr>
          <p:cNvPr id="5" name="Obrázok 4" descr="a 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85860"/>
            <a:ext cx="6667515" cy="5000636"/>
          </a:xfrm>
          <a:prstGeom prst="rect">
            <a:avLst/>
          </a:prstGeom>
        </p:spPr>
      </p:pic>
      <p:pic>
        <p:nvPicPr>
          <p:cNvPr id="6" name="Obrázok 5" descr="a 1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 descr="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52"/>
            <a:ext cx="9144000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ooklet">
  <a:themeElements>
    <a:clrScheme name="Brooklet">
      <a:dk1>
        <a:sysClr val="windowText" lastClr="000000"/>
      </a:dk1>
      <a:lt1>
        <a:sysClr val="window" lastClr="FFFFFF"/>
      </a:lt1>
      <a:dk2>
        <a:srgbClr val="4062E3"/>
      </a:dk2>
      <a:lt2>
        <a:srgbClr val="C7E4F8"/>
      </a:lt2>
      <a:accent1>
        <a:srgbClr val="79498D"/>
      </a:accent1>
      <a:accent2>
        <a:srgbClr val="AE236A"/>
      </a:accent2>
      <a:accent3>
        <a:srgbClr val="F88941"/>
      </a:accent3>
      <a:accent4>
        <a:srgbClr val="DEC441"/>
      </a:accent4>
      <a:accent5>
        <a:srgbClr val="9FA500"/>
      </a:accent5>
      <a:accent6>
        <a:srgbClr val="707070"/>
      </a:accent6>
      <a:hlink>
        <a:srgbClr val="0000E1"/>
      </a:hlink>
      <a:folHlink>
        <a:srgbClr val="800080"/>
      </a:folHlink>
    </a:clrScheme>
    <a:fontScheme name="Brooklet">
      <a:majorFont>
        <a:latin typeface="Constantia"/>
        <a:ea typeface=""/>
        <a:cs typeface=""/>
        <a:font script="Jpan" typeface="HG明朝E"/>
        <a:font script="Hang" typeface="궁서"/>
        <a:font script="Hans" typeface="华文中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华文楷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rooklet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6175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952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7200000"/>
            <a:lightRig rig="glow" dir="t">
              <a:rot lat="0" lon="0" rev="2100000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0"/>
            <a:lightRig rig="glow" dir="t">
              <a:rot lat="0" lon="0" rev="21000000"/>
            </a:lightRig>
          </a:scene3d>
          <a:sp3d>
            <a:bevelT w="342900" h="38100" prst="softRound"/>
            <a:bevelB w="342900" h="38100" prst="softRound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75000"/>
              </a:schemeClr>
            </a:gs>
            <a:gs pos="65000">
              <a:schemeClr val="phClr">
                <a:shade val="75000"/>
              </a:schemeClr>
            </a:gs>
            <a:gs pos="100000">
              <a:schemeClr val="phClr">
                <a:shade val="75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75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Brooklet</Template>
  <TotalTime>831</TotalTime>
  <Words>199</Words>
  <Application>Microsoft Office PowerPoint</Application>
  <PresentationFormat>Prezentácia na obrazovke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12</vt:i4>
      </vt:variant>
    </vt:vector>
  </HeadingPairs>
  <TitlesOfParts>
    <vt:vector size="13" baseType="lpstr">
      <vt:lpstr>Brooklet</vt:lpstr>
      <vt:lpstr>ARBORÉTUM  TESÁRSKE MLYŇANY</vt:lpstr>
      <vt:lpstr>Z histórie</vt:lpstr>
      <vt:lpstr>Prírodné podmienky</vt:lpstr>
      <vt:lpstr>V súčasnosti</vt:lpstr>
      <vt:lpstr>Snímka 5</vt:lpstr>
      <vt:lpstr>Brána levov s najstarším dubom</vt:lpstr>
      <vt:lpstr>Sekvojovec  mamutí</vt:lpstr>
      <vt:lpstr>Brána levov s najstarším dubom</vt:lpstr>
      <vt:lpstr>Snímka 9</vt:lpstr>
      <vt:lpstr>Snímka 10</vt:lpstr>
      <vt:lpstr>Snímka 11</vt:lpstr>
      <vt:lpstr>Snímka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ARBORÉTUM  TESÁRSKE MLYŇANY</dc:title>
  <dc:creator>PocitAC</dc:creator>
  <cp:lastModifiedBy>HP</cp:lastModifiedBy>
  <cp:revision>35</cp:revision>
  <dcterms:created xsi:type="dcterms:W3CDTF">2010-05-30T07:20:40Z</dcterms:created>
  <dcterms:modified xsi:type="dcterms:W3CDTF">2020-07-17T05:24:52Z</dcterms:modified>
</cp:coreProperties>
</file>